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FAD004-A0E7-4A78-BD1F-2EB76C43E7A5}">
  <a:tblStyle styleId="{FEFAD004-A0E7-4A78-BD1F-2EB76C43E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f1782ddd3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f1782ddd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f1782ddd3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f1782ddd3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f1783d640_2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f1783d64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f1783d640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f1783d640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change refer to that slide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929b64f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929b64f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f1783d58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f1783d58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f1783d58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f1783d58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f1783d58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f1783d58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c7f71723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c7f71723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c7f71723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c7f71723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c7f71723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c7f71723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c7f71723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c7f71723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f1783d58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f1783d58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c7f71723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c7f71723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7f71723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7f71723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c7f717237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c7f71723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c925cd66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c925cd66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c7f71723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c7f71723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c925cd66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c925cd66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c925cd66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c925cd66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7d1573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c7d1573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c925cd66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c925cd66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c925cd66a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c925cd66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925cd66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c925cd66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f1783d640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f1783d640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7.jpg"/><Relationship Id="rId5" Type="http://schemas.openxmlformats.org/officeDocument/2006/relationships/image" Target="../media/image31.jpg"/><Relationship Id="rId6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32650" y="972200"/>
            <a:ext cx="52221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IMPLEMENTATION OF SIC/XE 2 PASS ASSEMBLER</a:t>
            </a:r>
            <a:endParaRPr b="1" sz="3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Arial"/>
                <a:ea typeface="Arial"/>
                <a:cs typeface="Arial"/>
                <a:sym typeface="Arial"/>
              </a:rPr>
              <a:t>(Milestone 3)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Arial"/>
                <a:ea typeface="Arial"/>
                <a:cs typeface="Arial"/>
                <a:sym typeface="Arial"/>
              </a:rPr>
              <a:t>Architecture of Two Pass Assembler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900" y="1040200"/>
            <a:ext cx="739764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772475" y="2228875"/>
            <a:ext cx="32889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Arial"/>
                <a:ea typeface="Arial"/>
                <a:cs typeface="Arial"/>
                <a:sym typeface="Arial"/>
              </a:rPr>
              <a:t>Flowchart</a:t>
            </a:r>
            <a:endParaRPr b="1"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400" y="0"/>
            <a:ext cx="49556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idx="4294967295" type="title"/>
          </p:nvPr>
        </p:nvSpPr>
        <p:spPr>
          <a:xfrm>
            <a:off x="418975" y="281875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Data Structure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212" name="Google Shape;212;p24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24"/>
          <p:cNvSpPr txBox="1"/>
          <p:nvPr>
            <p:ph idx="4294967295" type="body"/>
          </p:nvPr>
        </p:nvSpPr>
        <p:spPr>
          <a:xfrm>
            <a:off x="773700" y="877800"/>
            <a:ext cx="75966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4" name="Google Shape;214;p24"/>
          <p:cNvGraphicFramePr/>
          <p:nvPr/>
        </p:nvGraphicFramePr>
        <p:xfrm>
          <a:off x="418975" y="1107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{FEFAD004-A0E7-4A78-BD1F-2EB76C43E7A5}</a:tableStyleId>
              </a:tblPr>
              <a:tblGrid>
                <a:gridCol w="4118025"/>
                <a:gridCol w="4118025"/>
              </a:tblGrid>
              <a:tr h="147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</a:rPr>
                        <a:t>Operation Code Table (OPTAB)</a:t>
                      </a:r>
                      <a:endParaRPr b="1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</a:rPr>
                        <a:t>used to map opcode to machine code.</a:t>
                      </a:r>
                      <a:endParaRPr b="1" sz="17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</a:rPr>
                        <a:t>Implement using Array or HashTable</a:t>
                      </a:r>
                      <a:endParaRPr b="1"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7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</a:rPr>
                        <a:t>Symbol Table (SYMTAB)</a:t>
                      </a:r>
                      <a:endParaRPr b="1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</a:rPr>
                        <a:t>used to store addresses assigned to  labels.</a:t>
                      </a:r>
                      <a:endParaRPr b="1" sz="17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</a:rPr>
                        <a:t>Implement using Array or HashTable</a:t>
                      </a:r>
                      <a:endParaRPr b="1" sz="1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</a:rPr>
                        <a:t>Location Counter (LOCCTR)</a:t>
                      </a:r>
                      <a:endParaRPr b="1" sz="9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</a:rPr>
                        <a:t>used in assignment of addresses</a:t>
                      </a:r>
                      <a:endParaRPr b="1" sz="9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172025" y="936450"/>
            <a:ext cx="8857200" cy="4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Language - C++/C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all different opcodes, an input file with 30-40 instructions is read and the operation table (OPTAB) is mapped to details such as mnemonics, format, hash table opcode.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Then Pass 1 is executed in which all lines are parsed for literals to search and the position counter is changed. Error messages are shown, if any.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 pass 1 data is entered in the Symbol Table (SYMTAB).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 2 is run after the successful operation of pass 1, which gets the intermediate file generated along with the SYMTAB after pass 1 as an input.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Pass 2, the object code is generated along with the modified SYMTAB and written as an output to a text file.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By calling their respective functions, Header, Describe, Refer, Document, Modification and End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records are written as an output in a text file.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Input File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490" y="0"/>
            <a:ext cx="45834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297500" y="393750"/>
            <a:ext cx="70389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Output of Pass1: OPTAB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0" y="1246350"/>
            <a:ext cx="5814401" cy="35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297500" y="393750"/>
            <a:ext cx="70389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Output of Pass 1: SYMTAB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25" y="1447550"/>
            <a:ext cx="60799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1297500" y="393750"/>
            <a:ext cx="70389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Output of Pass 2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625" y="1223550"/>
            <a:ext cx="3285211" cy="372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200" y="160537"/>
            <a:ext cx="1431000" cy="4822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9"/>
          <p:cNvCxnSpPr>
            <a:stCxn id="244" idx="3"/>
          </p:cNvCxnSpPr>
          <p:nvPr/>
        </p:nvCxnSpPr>
        <p:spPr>
          <a:xfrm flipH="1" rot="10800000">
            <a:off x="4232836" y="3079274"/>
            <a:ext cx="13422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297500" y="393750"/>
            <a:ext cx="70389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Output of Pass 2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0" l="0" r="12395" t="0"/>
          <a:stretch/>
        </p:blipFill>
        <p:spPr>
          <a:xfrm>
            <a:off x="1297500" y="1500175"/>
            <a:ext cx="6233700" cy="33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925" y="152400"/>
            <a:ext cx="60100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327025" y="282075"/>
            <a:ext cx="52302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Team 8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25" y="1521575"/>
            <a:ext cx="1789250" cy="18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329825" y="3481900"/>
            <a:ext cx="21441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 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Harika Andugula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375" y="1521575"/>
            <a:ext cx="1789247" cy="18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2637375" y="3481900"/>
            <a:ext cx="21441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Manasi Gupta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0888" y="1521575"/>
            <a:ext cx="1570433" cy="188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4852575" y="3411400"/>
            <a:ext cx="21441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Shravanthi Bhoopalam Sudharshan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6996675" y="3481900"/>
            <a:ext cx="1890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 Akansha Jajodia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 rotWithShape="1">
          <a:blip r:embed="rId6">
            <a:alphaModFix/>
          </a:blip>
          <a:srcRect b="0" l="0" r="26492" t="0"/>
          <a:stretch/>
        </p:blipFill>
        <p:spPr>
          <a:xfrm>
            <a:off x="6996675" y="1521575"/>
            <a:ext cx="1532801" cy="188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Improvements in implementation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143400" y="1403850"/>
            <a:ext cx="88572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Assembler will detect errors like: Undefined symbols, Symbol defined multiple times, Illegal opcode, Missing or extra opcodes</a:t>
            </a:r>
            <a:endParaRPr b="1"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will identify the incorrect literals of the code such as incorrect literals or input with invalid opcode. </a:t>
            </a:r>
            <a:endParaRPr b="1"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After identifying the issue, our assembler will throw exceptions. In this way we validate our assembler is working as expected.</a:t>
            </a:r>
            <a:endParaRPr b="1"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1220275" y="198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Test Scenarios for Error handling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279550" y="949900"/>
            <a:ext cx="86751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Invalid operand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Invalid opcode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Illegal Byte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Illegal Label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Illegal Hex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EXTREF WITHOUT ‘+’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Program without END Clause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Illegal Use of Reserved Labels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idx="4294967295" type="title"/>
          </p:nvPr>
        </p:nvSpPr>
        <p:spPr>
          <a:xfrm>
            <a:off x="361050" y="114225"/>
            <a:ext cx="7038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Input with Error with invalid Literal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"/>
          <p:cNvSpPr txBox="1"/>
          <p:nvPr>
            <p:ph idx="4294967295" type="title"/>
          </p:nvPr>
        </p:nvSpPr>
        <p:spPr>
          <a:xfrm>
            <a:off x="417975" y="2571750"/>
            <a:ext cx="7038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Output with Exception Message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88" y="3336625"/>
            <a:ext cx="7702624" cy="16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25" y="765350"/>
            <a:ext cx="5033025" cy="18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idx="4294967295" type="title"/>
          </p:nvPr>
        </p:nvSpPr>
        <p:spPr>
          <a:xfrm>
            <a:off x="361050" y="114225"/>
            <a:ext cx="7038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nput with Error with invalid Opcode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5"/>
          <p:cNvSpPr txBox="1"/>
          <p:nvPr>
            <p:ph idx="4294967295" type="title"/>
          </p:nvPr>
        </p:nvSpPr>
        <p:spPr>
          <a:xfrm>
            <a:off x="417975" y="2571750"/>
            <a:ext cx="70389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Output with Exception Message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38" y="3308675"/>
            <a:ext cx="67341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50" y="1186575"/>
            <a:ext cx="4417585" cy="13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/>
        </p:nvSpPr>
        <p:spPr>
          <a:xfrm>
            <a:off x="411250" y="120075"/>
            <a:ext cx="6772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Illegal Byte</a:t>
            </a:r>
            <a:endParaRPr b="1"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ell phone screen with text&#10;&#10;Description automatically generated" id="291" name="Google Shape;2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00" y="1085550"/>
            <a:ext cx="6324600" cy="13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/>
        </p:nvSpPr>
        <p:spPr>
          <a:xfrm>
            <a:off x="411250" y="2634550"/>
            <a:ext cx="2705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Illegal Labels</a:t>
            </a:r>
            <a:endParaRPr b="1"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00" y="3255250"/>
            <a:ext cx="8178549" cy="13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/>
        </p:nvSpPr>
        <p:spPr>
          <a:xfrm>
            <a:off x="265550" y="139775"/>
            <a:ext cx="6639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Illegal Labels</a:t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175"/>
            <a:ext cx="73056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1625"/>
            <a:ext cx="7305675" cy="16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/>
        </p:nvSpPr>
        <p:spPr>
          <a:xfrm>
            <a:off x="460750" y="376125"/>
            <a:ext cx="6356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Illegal Use of Reserved Labels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25" y="1146325"/>
            <a:ext cx="75533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/>
        </p:nvSpPr>
        <p:spPr>
          <a:xfrm>
            <a:off x="535975" y="31972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Illegal Hex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9"/>
          <p:cNvSpPr txBox="1"/>
          <p:nvPr/>
        </p:nvSpPr>
        <p:spPr>
          <a:xfrm>
            <a:off x="451350" y="243527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EXTREF WITHOUT ‘+’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3925"/>
            <a:ext cx="758190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9475"/>
            <a:ext cx="7581900" cy="15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/>
        </p:nvSpPr>
        <p:spPr>
          <a:xfrm>
            <a:off x="114775" y="441950"/>
            <a:ext cx="61101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 Without End Clause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7250"/>
            <a:ext cx="8038451" cy="32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200" y="67775"/>
            <a:ext cx="320054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849" y="114775"/>
            <a:ext cx="32447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/>
          <p:nvPr/>
        </p:nvSpPr>
        <p:spPr>
          <a:xfrm>
            <a:off x="263275" y="263275"/>
            <a:ext cx="21345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 using C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1146575" y="457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</a:t>
            </a:r>
            <a:endParaRPr sz="3000"/>
          </a:p>
        </p:txBody>
      </p:sp>
      <p:sp>
        <p:nvSpPr>
          <p:cNvPr id="154" name="Google Shape;154;p15"/>
          <p:cNvSpPr txBox="1"/>
          <p:nvPr/>
        </p:nvSpPr>
        <p:spPr>
          <a:xfrm>
            <a:off x="1146575" y="1371600"/>
            <a:ext cx="70389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Application programs focus on solving a certain problem and are machine independent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programs support operation and use of the computer related to the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architecture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the machine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need a universal architecture to study the nuances of System Software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SIC - Simplified Instructional Computer is hypothetical computer that includes hardware features generally found in computers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25" y="902700"/>
            <a:ext cx="3116375" cy="41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 txBox="1"/>
          <p:nvPr/>
        </p:nvSpPr>
        <p:spPr>
          <a:xfrm>
            <a:off x="206850" y="22567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b="1"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using 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525" y="218225"/>
            <a:ext cx="5291999" cy="2199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525" y="2721025"/>
            <a:ext cx="5216776" cy="16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/>
        </p:nvSpPr>
        <p:spPr>
          <a:xfrm>
            <a:off x="225675" y="366700"/>
            <a:ext cx="2933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Performance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159850" y="1034350"/>
            <a:ext cx="29337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 code has just the basic functionalities and hence was implemented only in a single file. Whereas, the C++ code assembler has all the enhancements too and had a number of files. Hence, the execution time of both the codes differ greatly.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137425" y="21548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/>
              <a:t>Thanks!</a:t>
            </a:r>
            <a:endParaRPr b="1" sz="5700"/>
          </a:p>
        </p:txBody>
      </p:sp>
      <p:pic>
        <p:nvPicPr>
          <p:cNvPr descr="Black and white upward shot of Golden Gate Bridge" id="347" name="Google Shape;347;p4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322400" y="2262900"/>
            <a:ext cx="22602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</a:t>
            </a:r>
            <a:endParaRPr b="1"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300" y="0"/>
            <a:ext cx="6668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374925" y="211875"/>
            <a:ext cx="53925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SIC/XE</a:t>
            </a:r>
            <a:r>
              <a:rPr lang="en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400"/>
              <a:t>ASSEMBLER</a:t>
            </a:r>
            <a:endParaRPr sz="4000"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69500" y="1037650"/>
            <a:ext cx="6967500" cy="27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Utility program to convert Assembly language into executable machine code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Assembler goes through the program one line at a time and generates machine code for that instruction</a:t>
            </a:r>
            <a:endParaRPr sz="1400"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300" y="2731925"/>
            <a:ext cx="5354800" cy="18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SIC/XE Architecture</a:t>
            </a:r>
            <a:endParaRPr b="1"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0" y="994500"/>
            <a:ext cx="9144000" cy="4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total Memory size is 1MB. This is Byte addressable machine.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contains 9 registers. Each register is 24 bits in length.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Its data Format  consist of 8-bit Character,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24-bit Integer and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48-bit Float data types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Its Instruction Format  has 4 formats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00" y="2970750"/>
            <a:ext cx="3698599" cy="19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612700" y="232475"/>
            <a:ext cx="77175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SIC/XE Architecture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71400" y="1158100"/>
            <a:ext cx="9001200" cy="3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Its Instruction Set  consists of Register specific, Supervisor Call instructions, Load, Store, Arithmetic operation.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Following are its  Addressing Modes -  Direct, Indirect, Base relative, Program counter relative addressing.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Its Input &amp; Output contains Read Data, Write Data instructions and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Device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SIO, TIO, HIO  instructions to Start, Test, Halt   I/O channel operation. I / O channels are used to perform IO while other instructions are performed by the CPU.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75400" y="938800"/>
            <a:ext cx="4753500" cy="19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Passes over the source file exactly once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Collects labels, resolves future references and performs assembly in one pass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Challenge: to resolve future label references and 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assembles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code in one pass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260800" y="342875"/>
            <a:ext cx="43827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One-Pass</a:t>
            </a:r>
            <a:r>
              <a:rPr lang="en" sz="3200">
                <a:solidFill>
                  <a:srgbClr val="FFFFFF"/>
                </a:solidFill>
              </a:rPr>
              <a:t> </a:t>
            </a: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Assemblers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501" y="152400"/>
            <a:ext cx="43029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4294967295" type="title"/>
          </p:nvPr>
        </p:nvSpPr>
        <p:spPr>
          <a:xfrm>
            <a:off x="418975" y="281875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 </a:t>
            </a:r>
            <a:r>
              <a:rPr b="1"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Two Pass Assembler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2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p21"/>
          <p:cNvSpPr txBox="1"/>
          <p:nvPr>
            <p:ph idx="4294967295" type="body"/>
          </p:nvPr>
        </p:nvSpPr>
        <p:spPr>
          <a:xfrm>
            <a:off x="83850" y="877800"/>
            <a:ext cx="9060000" cy="4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▪</a:t>
            </a: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 1:</a:t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Scans the program looking for symbols, labels, variables etc.,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Passes through the instructions in sequence looking for symbol addresses.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symbol and literal table. Keeps track of location counter.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 Pseudo operations.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Pass 2:</a:t>
            </a:r>
            <a:endParaRPr b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Assembles the code to generate object code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this process, symbolic addresses are replaced with absolute addresses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Symbolic opcodes are replaced with binary opcodes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Generate data values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